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906000" type="A4"/>
  <p:notesSz cx="6797675" cy="9926638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99"/>
    <a:srgbClr val="D06479"/>
    <a:srgbClr val="D065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031" autoAdjust="0"/>
    <p:restoredTop sz="94660"/>
  </p:normalViewPr>
  <p:slideViewPr>
    <p:cSldViewPr snapToGrid="0">
      <p:cViewPr>
        <p:scale>
          <a:sx n="66" d="100"/>
          <a:sy n="66" d="100"/>
        </p:scale>
        <p:origin x="2659" y="-6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1EB48-1F2B-4452-BBB3-C9401381FED8}" type="datetimeFigureOut">
              <a:rPr lang="hr-HR" smtClean="0"/>
              <a:t>24.4.2024.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D8DD1-0EC6-43E8-BE54-7169867E188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311746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1EB48-1F2B-4452-BBB3-C9401381FED8}" type="datetimeFigureOut">
              <a:rPr lang="hr-HR" smtClean="0"/>
              <a:t>24.4.2024.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D8DD1-0EC6-43E8-BE54-7169867E188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936236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1EB48-1F2B-4452-BBB3-C9401381FED8}" type="datetimeFigureOut">
              <a:rPr lang="hr-HR" smtClean="0"/>
              <a:t>24.4.2024.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D8DD1-0EC6-43E8-BE54-7169867E188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907818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1EB48-1F2B-4452-BBB3-C9401381FED8}" type="datetimeFigureOut">
              <a:rPr lang="hr-HR" smtClean="0"/>
              <a:t>24.4.2024.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D8DD1-0EC6-43E8-BE54-7169867E188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01399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1EB48-1F2B-4452-BBB3-C9401381FED8}" type="datetimeFigureOut">
              <a:rPr lang="hr-HR" smtClean="0"/>
              <a:t>24.4.2024.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D8DD1-0EC6-43E8-BE54-7169867E188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362697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1EB48-1F2B-4452-BBB3-C9401381FED8}" type="datetimeFigureOut">
              <a:rPr lang="hr-HR" smtClean="0"/>
              <a:t>24.4.2024.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D8DD1-0EC6-43E8-BE54-7169867E188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589991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1EB48-1F2B-4452-BBB3-C9401381FED8}" type="datetimeFigureOut">
              <a:rPr lang="hr-HR" smtClean="0"/>
              <a:t>24.4.2024.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D8DD1-0EC6-43E8-BE54-7169867E188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925943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1EB48-1F2B-4452-BBB3-C9401381FED8}" type="datetimeFigureOut">
              <a:rPr lang="hr-HR" smtClean="0"/>
              <a:t>24.4.2024.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D8DD1-0EC6-43E8-BE54-7169867E188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487898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1EB48-1F2B-4452-BBB3-C9401381FED8}" type="datetimeFigureOut">
              <a:rPr lang="hr-HR" smtClean="0"/>
              <a:t>24.4.2024.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D8DD1-0EC6-43E8-BE54-7169867E188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239071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1EB48-1F2B-4452-BBB3-C9401381FED8}" type="datetimeFigureOut">
              <a:rPr lang="hr-HR" smtClean="0"/>
              <a:t>24.4.2024.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D8DD1-0EC6-43E8-BE54-7169867E188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757209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1EB48-1F2B-4452-BBB3-C9401381FED8}" type="datetimeFigureOut">
              <a:rPr lang="hr-HR" smtClean="0"/>
              <a:t>24.4.2024.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D8DD1-0EC6-43E8-BE54-7169867E188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774541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61EB48-1F2B-4452-BBB3-C9401381FED8}" type="datetimeFigureOut">
              <a:rPr lang="hr-HR" smtClean="0"/>
              <a:t>24.4.2024.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1D8DD1-0EC6-43E8-BE54-7169867E188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965475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39634" y="783771"/>
            <a:ext cx="35984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b="1" dirty="0">
                <a:latin typeface="Square721 BT" panose="020B0504020202060204" pitchFamily="34" charset="0"/>
              </a:rPr>
              <a:t>CJENIK </a:t>
            </a:r>
            <a:r>
              <a:rPr lang="hr-HR" dirty="0">
                <a:latin typeface="Square721 BT" panose="020B0504020202060204" pitchFamily="34" charset="0"/>
              </a:rPr>
              <a:t>REKLAMNIH PORUKA</a:t>
            </a:r>
          </a:p>
        </p:txBody>
      </p:sp>
      <p:sp>
        <p:nvSpPr>
          <p:cNvPr id="6" name="Rectangle 5"/>
          <p:cNvSpPr/>
          <p:nvPr/>
        </p:nvSpPr>
        <p:spPr>
          <a:xfrm flipV="1">
            <a:off x="444137" y="1230391"/>
            <a:ext cx="1846217" cy="45719"/>
          </a:xfrm>
          <a:prstGeom prst="rect">
            <a:avLst/>
          </a:prstGeom>
          <a:solidFill>
            <a:srgbClr val="00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1" name="TextBox 10"/>
          <p:cNvSpPr txBox="1"/>
          <p:nvPr/>
        </p:nvSpPr>
        <p:spPr>
          <a:xfrm>
            <a:off x="225719" y="1659819"/>
            <a:ext cx="808230" cy="7463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hr-HR" sz="1200" b="1" dirty="0">
              <a:solidFill>
                <a:srgbClr val="003399"/>
              </a:solidFill>
              <a:latin typeface="Square721 BT" panose="020B0504020202060204" pitchFamily="34" charset="0"/>
            </a:endParaRPr>
          </a:p>
          <a:p>
            <a:pPr algn="r"/>
            <a:r>
              <a:rPr lang="hr-HR" sz="1000" b="1" dirty="0">
                <a:solidFill>
                  <a:srgbClr val="003399"/>
                </a:solidFill>
                <a:latin typeface="Square721 BT" panose="020B0504020202060204" pitchFamily="34" charset="0"/>
              </a:rPr>
              <a:t>ENTER ZAGREB </a:t>
            </a:r>
          </a:p>
          <a:p>
            <a:pPr algn="r"/>
            <a:endParaRPr lang="hr-HR" sz="1050" b="1" dirty="0">
              <a:solidFill>
                <a:srgbClr val="003399"/>
              </a:solidFill>
              <a:latin typeface="Square721 BT" panose="020B050402020206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87139" y="3123522"/>
            <a:ext cx="557823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050" b="1" dirty="0">
                <a:solidFill>
                  <a:srgbClr val="003399"/>
                </a:solidFill>
                <a:latin typeface="Square721 BT" panose="020B0504020202060204" pitchFamily="34" charset="0"/>
              </a:rPr>
              <a:t>Tolerancija prekoračenja duljine spota | </a:t>
            </a:r>
            <a:r>
              <a:rPr lang="hr-HR" sz="900" b="1" dirty="0">
                <a:solidFill>
                  <a:srgbClr val="003399"/>
                </a:solidFill>
                <a:latin typeface="Square721 BT" panose="020B0504020202060204" pitchFamily="34" charset="0"/>
              </a:rPr>
              <a:t>10%</a:t>
            </a:r>
            <a:endParaRPr lang="hr-HR" sz="900" dirty="0">
              <a:latin typeface="Square721 BT" panose="020B0504020202060204" pitchFamily="34" charset="0"/>
            </a:endParaRPr>
          </a:p>
        </p:txBody>
      </p:sp>
      <p:graphicFrame>
        <p:nvGraphicFramePr>
          <p:cNvPr id="28" name="Table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6801251"/>
              </p:ext>
            </p:extLst>
          </p:nvPr>
        </p:nvGraphicFramePr>
        <p:xfrm>
          <a:off x="1033949" y="1585154"/>
          <a:ext cx="5515213" cy="335280"/>
        </p:xfrm>
        <a:graphic>
          <a:graphicData uri="http://schemas.openxmlformats.org/drawingml/2006/table">
            <a:tbl>
              <a:tblPr>
                <a:effectLst/>
                <a:tableStyleId>{5C22544A-7EE6-4342-B048-85BDC9FD1C3A}</a:tableStyleId>
              </a:tblPr>
              <a:tblGrid>
                <a:gridCol w="5013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60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67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0138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4607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668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0138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0138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0138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01383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01383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255819">
                <a:tc>
                  <a:txBody>
                    <a:bodyPr/>
                    <a:lstStyle/>
                    <a:p>
                      <a:pPr algn="ctr"/>
                      <a:r>
                        <a:rPr lang="hr-HR" sz="800" dirty="0">
                          <a:latin typeface="Square721 BT" panose="020B0504020202060204" pitchFamily="34" charset="0"/>
                        </a:rPr>
                        <a:t>10 sec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dirty="0">
                          <a:latin typeface="Square721 BT" panose="020B0504020202060204" pitchFamily="34" charset="0"/>
                        </a:rPr>
                        <a:t>15 sec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dirty="0">
                          <a:latin typeface="Square721 BT" panose="020B0504020202060204" pitchFamily="34" charset="0"/>
                        </a:rPr>
                        <a:t>20 sec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dirty="0">
                          <a:latin typeface="Square721 BT" panose="020B0504020202060204" pitchFamily="34" charset="0"/>
                        </a:rPr>
                        <a:t>25sec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dirty="0">
                          <a:latin typeface="Square721 BT" panose="020B0504020202060204" pitchFamily="34" charset="0"/>
                        </a:rPr>
                        <a:t>30 sec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dirty="0">
                          <a:latin typeface="Square721 BT" panose="020B0504020202060204" pitchFamily="34" charset="0"/>
                        </a:rPr>
                        <a:t>35 sec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dirty="0">
                          <a:latin typeface="Square721 BT" panose="020B0504020202060204" pitchFamily="34" charset="0"/>
                        </a:rPr>
                        <a:t>40 sec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dirty="0">
                          <a:latin typeface="Square721 BT" panose="020B0504020202060204" pitchFamily="34" charset="0"/>
                        </a:rPr>
                        <a:t>45 sec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dirty="0">
                          <a:latin typeface="Square721 BT" panose="020B0504020202060204" pitchFamily="34" charset="0"/>
                        </a:rPr>
                        <a:t>50 sec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dirty="0">
                          <a:latin typeface="Square721 BT" panose="020B0504020202060204" pitchFamily="34" charset="0"/>
                        </a:rPr>
                        <a:t>55 sec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dirty="0">
                          <a:latin typeface="Square721 BT" panose="020B0504020202060204" pitchFamily="34" charset="0"/>
                        </a:rPr>
                        <a:t>60 sec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1" name="Table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9258942"/>
              </p:ext>
            </p:extLst>
          </p:nvPr>
        </p:nvGraphicFramePr>
        <p:xfrm>
          <a:off x="1071154" y="1868996"/>
          <a:ext cx="5561127" cy="380660"/>
        </p:xfrm>
        <a:graphic>
          <a:graphicData uri="http://schemas.openxmlformats.org/drawingml/2006/table">
            <a:tbl>
              <a:tblPr>
                <a:effectLst>
                  <a:reflection blurRad="6350" stA="52000" endA="300" endPos="35000" dir="5400000" sy="-100000" algn="bl" rotWithShape="0"/>
                </a:effectLst>
                <a:tableStyleId>{5C22544A-7EE6-4342-B048-85BDC9FD1C3A}</a:tableStyleId>
              </a:tblPr>
              <a:tblGrid>
                <a:gridCol w="5055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55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564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0945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833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7302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0555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0555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0555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05557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05557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380660">
                <a:tc>
                  <a:txBody>
                    <a:bodyPr/>
                    <a:lstStyle/>
                    <a:p>
                      <a:pPr algn="ctr"/>
                      <a:r>
                        <a:rPr lang="hr-HR" sz="800" b="1" dirty="0">
                          <a:solidFill>
                            <a:srgbClr val="003399"/>
                          </a:solidFill>
                          <a:latin typeface="Square721 BT" panose="020B0504020202060204" pitchFamily="34" charset="0"/>
                        </a:rPr>
                        <a:t>20,00 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b="1" dirty="0">
                          <a:solidFill>
                            <a:srgbClr val="003399"/>
                          </a:solidFill>
                          <a:latin typeface="Square721 BT" panose="020B0504020202060204" pitchFamily="34" charset="0"/>
                        </a:rPr>
                        <a:t>25,50 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b="1" dirty="0">
                          <a:solidFill>
                            <a:srgbClr val="003399"/>
                          </a:solidFill>
                          <a:latin typeface="Square721 BT" panose="020B0504020202060204" pitchFamily="34" charset="0"/>
                        </a:rPr>
                        <a:t>31,00 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b="1" dirty="0">
                          <a:solidFill>
                            <a:srgbClr val="003399"/>
                          </a:solidFill>
                          <a:latin typeface="Square721 BT" panose="020B0504020202060204" pitchFamily="34" charset="0"/>
                        </a:rPr>
                        <a:t>35,00 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b="1" dirty="0">
                          <a:solidFill>
                            <a:srgbClr val="003399"/>
                          </a:solidFill>
                          <a:latin typeface="Square721 BT" panose="020B0504020202060204" pitchFamily="34" charset="0"/>
                        </a:rPr>
                        <a:t>39,50 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b="1" dirty="0">
                          <a:solidFill>
                            <a:srgbClr val="003399"/>
                          </a:solidFill>
                          <a:latin typeface="Square721 BT" panose="020B0504020202060204" pitchFamily="34" charset="0"/>
                        </a:rPr>
                        <a:t>42,00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b="1" dirty="0">
                          <a:solidFill>
                            <a:srgbClr val="003399"/>
                          </a:solidFill>
                          <a:latin typeface="Square721 BT" panose="020B0504020202060204" pitchFamily="34" charset="0"/>
                        </a:rPr>
                        <a:t>46,00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b="1" dirty="0">
                          <a:solidFill>
                            <a:srgbClr val="003399"/>
                          </a:solidFill>
                          <a:latin typeface="Square721 BT" panose="020B0504020202060204" pitchFamily="34" charset="0"/>
                        </a:rPr>
                        <a:t>48,50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b="1" dirty="0">
                          <a:solidFill>
                            <a:srgbClr val="003399"/>
                          </a:solidFill>
                          <a:latin typeface="Square721 BT" panose="020B0504020202060204" pitchFamily="34" charset="0"/>
                        </a:rPr>
                        <a:t>53,00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b="1" dirty="0">
                          <a:solidFill>
                            <a:srgbClr val="003399"/>
                          </a:solidFill>
                          <a:latin typeface="Square721 BT" panose="020B0504020202060204" pitchFamily="34" charset="0"/>
                        </a:rPr>
                        <a:t>56,00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b="1" dirty="0">
                          <a:solidFill>
                            <a:srgbClr val="003399"/>
                          </a:solidFill>
                          <a:latin typeface="Square721 BT" panose="020B0504020202060204" pitchFamily="34" charset="0"/>
                        </a:rPr>
                        <a:t>60,00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6" name="TextBox 25"/>
          <p:cNvSpPr txBox="1"/>
          <p:nvPr/>
        </p:nvSpPr>
        <p:spPr>
          <a:xfrm>
            <a:off x="906450" y="2179848"/>
            <a:ext cx="66010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r-HR" sz="900" dirty="0">
              <a:latin typeface="Square721 BT" panose="020B0504020202060204" pitchFamily="34" charset="0"/>
            </a:endParaRPr>
          </a:p>
          <a:p>
            <a:r>
              <a:rPr lang="hr-HR" sz="900" dirty="0">
                <a:latin typeface="Square721 BT" panose="020B0504020202060204" pitchFamily="34" charset="0"/>
              </a:rPr>
              <a:t>Radio postaja emitira isključivo snimljene poruke 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476281" y="3588554"/>
            <a:ext cx="604849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050" b="1" dirty="0">
                <a:solidFill>
                  <a:srgbClr val="003399"/>
                </a:solidFill>
                <a:latin typeface="Square721 BT" panose="020B0504020202060204" pitchFamily="34" charset="0"/>
              </a:rPr>
              <a:t>Plaćanje i uvjeti suradnje</a:t>
            </a:r>
          </a:p>
          <a:p>
            <a:endParaRPr lang="hr-HR" sz="1050" dirty="0">
              <a:solidFill>
                <a:srgbClr val="D06479"/>
              </a:solidFill>
              <a:latin typeface="Square721 BT" panose="020B050402020206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l-PL" sz="1050" dirty="0">
                <a:latin typeface="Square721 BT" panose="020B0504020202060204" pitchFamily="34" charset="0"/>
              </a:rPr>
              <a:t>Na cijene iz cjenika obračunavamo stopu PDV - a od 25%.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pl-PL" sz="1050" dirty="0">
              <a:latin typeface="Square721 BT" panose="020B050402020206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it-IT" sz="1050" dirty="0">
                <a:latin typeface="Square721 BT" panose="020B0504020202060204" pitchFamily="34" charset="0"/>
              </a:rPr>
              <a:t>Sve navedene cijene</a:t>
            </a:r>
            <a:r>
              <a:rPr lang="hr-HR" sz="1050" dirty="0">
                <a:latin typeface="Square721 BT" panose="020B0504020202060204" pitchFamily="34" charset="0"/>
              </a:rPr>
              <a:t> izražene </a:t>
            </a:r>
            <a:r>
              <a:rPr lang="it-IT" sz="1050" dirty="0">
                <a:latin typeface="Square721 BT" panose="020B0504020202060204" pitchFamily="34" charset="0"/>
              </a:rPr>
              <a:t> su u </a:t>
            </a:r>
            <a:r>
              <a:rPr lang="hr-HR" sz="1050" b="1" dirty="0">
                <a:latin typeface="Square721 BT" panose="020B0504020202060204" pitchFamily="34" charset="0"/>
              </a:rPr>
              <a:t>eurima.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hr-HR" sz="1050" dirty="0">
              <a:latin typeface="Square721 BT" panose="020B050402020206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l-PL" sz="1050" b="1" dirty="0">
                <a:latin typeface="Square721 BT" panose="020B0504020202060204" pitchFamily="34" charset="0"/>
              </a:rPr>
              <a:t>Obavezna avansna uplata pri kojoj odobravamo dodatni popust od 5%. </a:t>
            </a:r>
          </a:p>
          <a:p>
            <a:endParaRPr lang="pl-PL" sz="1050" dirty="0">
              <a:latin typeface="Square721 BT" panose="020B0504020202060204" pitchFamily="34" charset="0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064314FC-A41B-42E0-B16D-5CE48626A1CC}"/>
              </a:ext>
            </a:extLst>
          </p:cNvPr>
          <p:cNvSpPr txBox="1"/>
          <p:nvPr/>
        </p:nvSpPr>
        <p:spPr>
          <a:xfrm>
            <a:off x="476281" y="5108222"/>
            <a:ext cx="108275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100" b="1" dirty="0">
                <a:latin typeface="Square721 BT" panose="020B0504020202060204" pitchFamily="34" charset="0"/>
              </a:rPr>
              <a:t>PRODUKCIJA</a:t>
            </a:r>
          </a:p>
        </p:txBody>
      </p:sp>
      <p:graphicFrame>
        <p:nvGraphicFramePr>
          <p:cNvPr id="45" name="Table 44">
            <a:extLst>
              <a:ext uri="{FF2B5EF4-FFF2-40B4-BE49-F238E27FC236}">
                <a16:creationId xmlns:a16="http://schemas.microsoft.com/office/drawing/2014/main" id="{6ABB26F9-91F8-4C85-AC68-7248C6961C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1967626"/>
              </p:ext>
            </p:extLst>
          </p:nvPr>
        </p:nvGraphicFramePr>
        <p:xfrm>
          <a:off x="546581" y="5579161"/>
          <a:ext cx="6048495" cy="2548218"/>
        </p:xfrm>
        <a:graphic>
          <a:graphicData uri="http://schemas.openxmlformats.org/drawingml/2006/table">
            <a:tbl>
              <a:tblPr>
                <a:effectLst>
                  <a:reflection blurRad="6350" stA="52000" endA="300" endPos="9000" dir="5400000" sy="-100000" algn="bl" rotWithShape="0"/>
                </a:effectLst>
                <a:tableStyleId>{5C22544A-7EE6-4342-B048-85BDC9FD1C3A}</a:tableStyleId>
              </a:tblPr>
              <a:tblGrid>
                <a:gridCol w="39274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19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990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28465">
                <a:tc>
                  <a:txBody>
                    <a:bodyPr/>
                    <a:lstStyle/>
                    <a:p>
                      <a:pPr algn="l"/>
                      <a:r>
                        <a:rPr lang="hr-HR" sz="900" b="1" dirty="0">
                          <a:solidFill>
                            <a:schemeClr val="tx1"/>
                          </a:solidFill>
                          <a:latin typeface="Square721 BT" panose="020B0504020202060204" pitchFamily="34" charset="0"/>
                        </a:rPr>
                        <a:t>VRSTA SPOTA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900" dirty="0">
                          <a:solidFill>
                            <a:schemeClr val="bg1"/>
                          </a:solidFill>
                          <a:latin typeface="Square721 BT" panose="020B0504020202060204" pitchFamily="34" charset="0"/>
                        </a:rPr>
                        <a:t>CIJENA</a:t>
                      </a:r>
                    </a:p>
                  </a:txBody>
                  <a:tcPr anchor="ctr"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hr-HR" sz="900" dirty="0">
                        <a:solidFill>
                          <a:schemeClr val="bg1"/>
                        </a:solidFill>
                        <a:latin typeface="Square721 BT" panose="020B0504020202060204" pitchFamily="34" charset="0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6389">
                <a:tc>
                  <a:txBody>
                    <a:bodyPr/>
                    <a:lstStyle/>
                    <a:p>
                      <a:pPr algn="l"/>
                      <a:r>
                        <a:rPr lang="hr-HR" sz="900" b="1" dirty="0">
                          <a:solidFill>
                            <a:schemeClr val="tx1"/>
                          </a:solidFill>
                          <a:latin typeface="Square721 BT" panose="020B0504020202060204" pitchFamily="34" charset="0"/>
                        </a:rPr>
                        <a:t>JEDNOSTAVNI SPOT KATEGORIJA 1</a:t>
                      </a:r>
                    </a:p>
                    <a:p>
                      <a:pPr algn="l"/>
                      <a:r>
                        <a:rPr lang="hr-HR" sz="900" dirty="0">
                          <a:solidFill>
                            <a:schemeClr val="tx1"/>
                          </a:solidFill>
                          <a:latin typeface="Square721 BT" panose="020B0504020202060204" pitchFamily="34" charset="0"/>
                        </a:rPr>
                        <a:t> sadržaj priprema klijent/ 1 glas/ generička glazba 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900" dirty="0">
                          <a:solidFill>
                            <a:schemeClr val="bg1"/>
                          </a:solidFill>
                          <a:latin typeface="Square721 BT" panose="020B0504020202060204" pitchFamily="34" charset="0"/>
                        </a:rPr>
                        <a:t>70,00 </a:t>
                      </a:r>
                      <a:r>
                        <a:rPr lang="hr-HR" sz="900" dirty="0">
                          <a:solidFill>
                            <a:schemeClr val="bg1"/>
                          </a:solidFill>
                          <a:latin typeface="Aptos Narrow" panose="020B0004020202020204" pitchFamily="34" charset="0"/>
                        </a:rPr>
                        <a:t>€</a:t>
                      </a:r>
                      <a:endParaRPr lang="hr-HR" sz="900" dirty="0">
                        <a:solidFill>
                          <a:schemeClr val="bg1"/>
                        </a:solidFill>
                        <a:latin typeface="Square721 BT" panose="020B0504020202060204" pitchFamily="34" charset="0"/>
                      </a:endParaRPr>
                    </a:p>
                  </a:txBody>
                  <a:tcPr anchor="ctr"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900" dirty="0">
                          <a:solidFill>
                            <a:schemeClr val="tx1"/>
                          </a:solidFill>
                          <a:latin typeface="Square721 BT" panose="020B0504020202060204" pitchFamily="34" charset="0"/>
                        </a:rPr>
                        <a:t>EKSKLUZIVNA GLAZBA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6389">
                <a:tc>
                  <a:txBody>
                    <a:bodyPr/>
                    <a:lstStyle/>
                    <a:p>
                      <a:pPr algn="l"/>
                      <a:r>
                        <a:rPr lang="hr-HR" sz="900" b="1" dirty="0">
                          <a:solidFill>
                            <a:schemeClr val="tx1"/>
                          </a:solidFill>
                          <a:latin typeface="Square721 BT" panose="020B0504020202060204" pitchFamily="34" charset="0"/>
                        </a:rPr>
                        <a:t>JEDNOSTAVNI DSPOT KATEGORIJA 2</a:t>
                      </a:r>
                    </a:p>
                    <a:p>
                      <a:pPr algn="l"/>
                      <a:r>
                        <a:rPr lang="hr-HR" sz="900" dirty="0">
                          <a:solidFill>
                            <a:schemeClr val="tx1"/>
                          </a:solidFill>
                          <a:latin typeface="Square721 BT" panose="020B0504020202060204" pitchFamily="34" charset="0"/>
                        </a:rPr>
                        <a:t>sadržaj priprema kreativa amm-a /1 glas, generička glazba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900" dirty="0">
                          <a:solidFill>
                            <a:schemeClr val="bg1"/>
                          </a:solidFill>
                          <a:latin typeface="Square721 BT" panose="020B0504020202060204" pitchFamily="34" charset="0"/>
                        </a:rPr>
                        <a:t>100,00 </a:t>
                      </a:r>
                      <a:r>
                        <a:rPr lang="hr-HR" sz="900" dirty="0">
                          <a:solidFill>
                            <a:schemeClr val="bg1"/>
                          </a:solidFill>
                          <a:latin typeface="Aptos Narrow" panose="020B0004020202020204" pitchFamily="34" charset="0"/>
                        </a:rPr>
                        <a:t>€</a:t>
                      </a:r>
                      <a:endParaRPr lang="hr-HR" sz="900" dirty="0">
                        <a:solidFill>
                          <a:schemeClr val="bg1"/>
                        </a:solidFill>
                        <a:latin typeface="Square721 BT" panose="020B0504020202060204" pitchFamily="34" charset="0"/>
                      </a:endParaRPr>
                    </a:p>
                  </a:txBody>
                  <a:tcPr anchor="ctr"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hr-HR" sz="900" dirty="0">
                        <a:solidFill>
                          <a:schemeClr val="bg1"/>
                        </a:solidFill>
                        <a:latin typeface="Square721 BT" panose="020B0504020202060204" pitchFamily="34" charset="0"/>
                      </a:endParaRPr>
                    </a:p>
                  </a:txBody>
                  <a:tcPr anchor="ctr">
                    <a:solidFill>
                      <a:srgbClr val="0033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6389">
                <a:tc>
                  <a:txBody>
                    <a:bodyPr/>
                    <a:lstStyle/>
                    <a:p>
                      <a:pPr algn="l"/>
                      <a:r>
                        <a:rPr lang="hr-HR" sz="900" b="1" dirty="0">
                          <a:solidFill>
                            <a:schemeClr val="tx1"/>
                          </a:solidFill>
                          <a:latin typeface="Square721 BT" panose="020B0504020202060204" pitchFamily="34" charset="0"/>
                        </a:rPr>
                        <a:t>DRAMATIZIRANI SPOT KATEGORIJA 1</a:t>
                      </a:r>
                    </a:p>
                    <a:p>
                      <a:pPr algn="l"/>
                      <a:r>
                        <a:rPr lang="hr-HR" sz="900" dirty="0">
                          <a:solidFill>
                            <a:schemeClr val="tx1"/>
                          </a:solidFill>
                          <a:latin typeface="Square721 BT" panose="020B0504020202060204" pitchFamily="34" charset="0"/>
                        </a:rPr>
                        <a:t>sadržaj priprema klijent/ 1 ili više glasova/ zvučni efekt/ generička glazba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900" dirty="0">
                          <a:solidFill>
                            <a:schemeClr val="bg1"/>
                          </a:solidFill>
                          <a:latin typeface="Square721 BT" panose="020B0504020202060204" pitchFamily="34" charset="0"/>
                        </a:rPr>
                        <a:t>160,00 </a:t>
                      </a:r>
                      <a:r>
                        <a:rPr lang="hr-HR" sz="900" dirty="0">
                          <a:solidFill>
                            <a:schemeClr val="bg1"/>
                          </a:solidFill>
                          <a:latin typeface="Aptos Narrow" panose="020B0004020202020204" pitchFamily="34" charset="0"/>
                        </a:rPr>
                        <a:t>€</a:t>
                      </a:r>
                      <a:endParaRPr lang="hr-HR" sz="900" dirty="0">
                        <a:solidFill>
                          <a:schemeClr val="bg1"/>
                        </a:solidFill>
                        <a:latin typeface="Square721 BT" panose="020B0504020202060204" pitchFamily="34" charset="0"/>
                      </a:endParaRPr>
                    </a:p>
                  </a:txBody>
                  <a:tcPr anchor="ctr"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900" dirty="0">
                          <a:solidFill>
                            <a:schemeClr val="bg1"/>
                          </a:solidFill>
                          <a:latin typeface="Square721 BT" panose="020B0504020202060204" pitchFamily="34" charset="0"/>
                        </a:rPr>
                        <a:t>215,00 </a:t>
                      </a:r>
                      <a:r>
                        <a:rPr lang="hr-HR" sz="900" dirty="0">
                          <a:solidFill>
                            <a:schemeClr val="bg1"/>
                          </a:solidFill>
                          <a:latin typeface="Aptos Narrow" panose="020B0004020202020204" pitchFamily="34" charset="0"/>
                        </a:rPr>
                        <a:t>€</a:t>
                      </a:r>
                      <a:endParaRPr lang="hr-HR" sz="900" dirty="0">
                        <a:solidFill>
                          <a:schemeClr val="bg1"/>
                        </a:solidFill>
                        <a:latin typeface="Square721 BT" panose="020B0504020202060204" pitchFamily="34" charset="0"/>
                      </a:endParaRPr>
                    </a:p>
                  </a:txBody>
                  <a:tcPr anchor="ctr">
                    <a:solidFill>
                      <a:srgbClr val="0033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6389">
                <a:tc>
                  <a:txBody>
                    <a:bodyPr/>
                    <a:lstStyle/>
                    <a:p>
                      <a:pPr algn="l"/>
                      <a:r>
                        <a:rPr lang="pl-PL" sz="900" b="1" dirty="0">
                          <a:solidFill>
                            <a:schemeClr val="tx1"/>
                          </a:solidFill>
                          <a:latin typeface="Square721 BT" panose="020B0504020202060204" pitchFamily="34" charset="0"/>
                        </a:rPr>
                        <a:t>DRAMATIZIRANI SPOT KATEGORIJA 2</a:t>
                      </a:r>
                    </a:p>
                    <a:p>
                      <a:pPr algn="l"/>
                      <a:r>
                        <a:rPr lang="pl-PL" sz="900" dirty="0">
                          <a:solidFill>
                            <a:schemeClr val="tx1"/>
                          </a:solidFill>
                          <a:latin typeface="Square721 BT" panose="020B0504020202060204" pitchFamily="34" charset="0"/>
                        </a:rPr>
                        <a:t>sadržaj priprema kreativa amm – a/ više glasova/ zvučni efekt/ genrička glazba</a:t>
                      </a:r>
                      <a:endParaRPr lang="hr-HR" sz="900" dirty="0">
                        <a:solidFill>
                          <a:schemeClr val="tx1"/>
                        </a:solidFill>
                        <a:latin typeface="Square721 BT" panose="020B050402020206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900" dirty="0">
                          <a:solidFill>
                            <a:schemeClr val="bg1"/>
                          </a:solidFill>
                          <a:latin typeface="Square721 BT" panose="020B0504020202060204" pitchFamily="34" charset="0"/>
                        </a:rPr>
                        <a:t>215,00 </a:t>
                      </a:r>
                      <a:r>
                        <a:rPr lang="hr-HR" sz="900" dirty="0">
                          <a:solidFill>
                            <a:schemeClr val="bg1"/>
                          </a:solidFill>
                          <a:latin typeface="Aptos Narrow" panose="020B0004020202020204" pitchFamily="34" charset="0"/>
                        </a:rPr>
                        <a:t>€</a:t>
                      </a:r>
                      <a:endParaRPr lang="hr-HR" sz="900" dirty="0">
                        <a:solidFill>
                          <a:schemeClr val="bg1"/>
                        </a:solidFill>
                        <a:latin typeface="Square721 BT" panose="020B0504020202060204" pitchFamily="34" charset="0"/>
                      </a:endParaRPr>
                    </a:p>
                  </a:txBody>
                  <a:tcPr anchor="ctr"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900" dirty="0">
                          <a:solidFill>
                            <a:schemeClr val="bg1"/>
                          </a:solidFill>
                          <a:latin typeface="Square721 BT" panose="020B0504020202060204" pitchFamily="34" charset="0"/>
                        </a:rPr>
                        <a:t>280,00 </a:t>
                      </a:r>
                      <a:r>
                        <a:rPr lang="hr-HR" sz="900" dirty="0">
                          <a:solidFill>
                            <a:schemeClr val="bg1"/>
                          </a:solidFill>
                          <a:latin typeface="Aptos Narrow" panose="020B0004020202020204" pitchFamily="34" charset="0"/>
                        </a:rPr>
                        <a:t>€</a:t>
                      </a:r>
                      <a:endParaRPr lang="hr-HR" sz="900" dirty="0">
                        <a:solidFill>
                          <a:schemeClr val="bg1"/>
                        </a:solidFill>
                        <a:latin typeface="Square721 BT" panose="020B0504020202060204" pitchFamily="34" charset="0"/>
                      </a:endParaRPr>
                    </a:p>
                  </a:txBody>
                  <a:tcPr anchor="ctr">
                    <a:solidFill>
                      <a:srgbClr val="0033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1135">
                <a:tc>
                  <a:txBody>
                    <a:bodyPr/>
                    <a:lstStyle/>
                    <a:p>
                      <a:pPr algn="l"/>
                      <a:r>
                        <a:rPr lang="hr-HR" sz="900" b="1" dirty="0">
                          <a:solidFill>
                            <a:schemeClr val="tx1"/>
                          </a:solidFill>
                          <a:latin typeface="Square721 BT" panose="020B0504020202060204" pitchFamily="34" charset="0"/>
                        </a:rPr>
                        <a:t>SKLADANJE ZVUČNOG LOGA I GLAZBE, KREATIVA, PJEVANJE 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900" dirty="0">
                          <a:solidFill>
                            <a:schemeClr val="bg1"/>
                          </a:solidFill>
                          <a:latin typeface="Square721 BT" panose="020B0504020202060204" pitchFamily="34" charset="0"/>
                        </a:rPr>
                        <a:t>930,00 </a:t>
                      </a:r>
                      <a:r>
                        <a:rPr lang="hr-HR" sz="900" dirty="0">
                          <a:solidFill>
                            <a:schemeClr val="bg1"/>
                          </a:solidFill>
                          <a:latin typeface="Aptos Narrow" panose="020B0004020202020204" pitchFamily="34" charset="0"/>
                        </a:rPr>
                        <a:t>€</a:t>
                      </a:r>
                      <a:endParaRPr lang="hr-HR" sz="900" dirty="0">
                        <a:solidFill>
                          <a:schemeClr val="bg1"/>
                        </a:solidFill>
                        <a:latin typeface="Square721 BT" panose="020B0504020202060204" pitchFamily="34" charset="0"/>
                      </a:endParaRPr>
                    </a:p>
                  </a:txBody>
                  <a:tcPr anchor="ctr"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hr-HR" sz="900" dirty="0">
                        <a:solidFill>
                          <a:schemeClr val="bg1"/>
                        </a:solidFill>
                        <a:latin typeface="Square721 BT" panose="020B0504020202060204" pitchFamily="34" charset="0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46" name="TextBox 45">
            <a:extLst>
              <a:ext uri="{FF2B5EF4-FFF2-40B4-BE49-F238E27FC236}">
                <a16:creationId xmlns:a16="http://schemas.microsoft.com/office/drawing/2014/main" id="{C0C6AA5F-8C37-416A-B686-118B4149A384}"/>
              </a:ext>
            </a:extLst>
          </p:cNvPr>
          <p:cNvSpPr txBox="1"/>
          <p:nvPr/>
        </p:nvSpPr>
        <p:spPr>
          <a:xfrm>
            <a:off x="1644017" y="8836634"/>
            <a:ext cx="488075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800" kern="0" dirty="0">
                <a:solidFill>
                  <a:prstClr val="black">
                    <a:lumMod val="50000"/>
                    <a:lumOff val="50000"/>
                  </a:prstClr>
                </a:solidFill>
                <a:latin typeface="Square721 BT" panose="020B0504020202060204" pitchFamily="34" charset="0"/>
              </a:rPr>
              <a:t>ENTER ZAGREB d.o.o.,</a:t>
            </a:r>
            <a:br>
              <a:rPr lang="pl-PL" sz="800" kern="0" dirty="0">
                <a:solidFill>
                  <a:prstClr val="black">
                    <a:lumMod val="50000"/>
                    <a:lumOff val="50000"/>
                  </a:prstClr>
                </a:solidFill>
                <a:latin typeface="Square721 BT" panose="020B0504020202060204" pitchFamily="34" charset="0"/>
              </a:rPr>
            </a:br>
            <a:br>
              <a:rPr lang="pl-PL" sz="800" kern="0" dirty="0">
                <a:solidFill>
                  <a:prstClr val="black">
                    <a:lumMod val="50000"/>
                    <a:lumOff val="50000"/>
                  </a:prstClr>
                </a:solidFill>
                <a:latin typeface="Square721 BT" panose="020B0504020202060204" pitchFamily="34" charset="0"/>
              </a:rPr>
            </a:br>
            <a:r>
              <a:rPr lang="pl-PL" sz="800" kern="0" dirty="0">
                <a:solidFill>
                  <a:prstClr val="black">
                    <a:lumMod val="50000"/>
                    <a:lumOff val="50000"/>
                  </a:prstClr>
                </a:solidFill>
                <a:latin typeface="Square721 BT" panose="020B0504020202060204" pitchFamily="34" charset="0"/>
              </a:rPr>
              <a:t>Avenija Većeslava Holjevca 29, 10 000 Zagreb</a:t>
            </a:r>
          </a:p>
          <a:p>
            <a:endParaRPr lang="hr-HR" sz="800" kern="0" dirty="0">
              <a:solidFill>
                <a:prstClr val="black">
                  <a:lumMod val="50000"/>
                  <a:lumOff val="50000"/>
                </a:prstClr>
              </a:solidFill>
              <a:latin typeface="Square721 BT" panose="020B0504020202060204" pitchFamily="34" charset="0"/>
            </a:endParaRPr>
          </a:p>
          <a:p>
            <a:r>
              <a:rPr lang="hr-HR" sz="800" b="1" kern="0" dirty="0">
                <a:solidFill>
                  <a:prstClr val="black">
                    <a:lumMod val="50000"/>
                    <a:lumOff val="50000"/>
                  </a:prstClr>
                </a:solidFill>
                <a:latin typeface="Square721 BT" panose="020B0504020202060204" pitchFamily="34" charset="0"/>
              </a:rPr>
              <a:t>OIB</a:t>
            </a:r>
            <a:r>
              <a:rPr lang="hr-HR" sz="800" kern="0" dirty="0">
                <a:solidFill>
                  <a:prstClr val="black">
                    <a:lumMod val="50000"/>
                    <a:lumOff val="50000"/>
                  </a:prstClr>
                </a:solidFill>
                <a:latin typeface="Square721 BT" panose="020B0504020202060204" pitchFamily="34" charset="0"/>
              </a:rPr>
              <a:t>  60299905912    </a:t>
            </a:r>
            <a:r>
              <a:rPr lang="hr-HR" sz="800" b="1" kern="0" dirty="0">
                <a:solidFill>
                  <a:prstClr val="black">
                    <a:lumMod val="50000"/>
                    <a:lumOff val="50000"/>
                  </a:prstClr>
                </a:solidFill>
                <a:latin typeface="Square721 BT" panose="020B0504020202060204" pitchFamily="34" charset="0"/>
              </a:rPr>
              <a:t>IBAN HR4025000091101008316, Addiko bank d.d. Zagreb</a:t>
            </a:r>
            <a:endParaRPr lang="hr-HR" sz="300" kern="0" dirty="0">
              <a:solidFill>
                <a:sysClr val="windowText" lastClr="000000"/>
              </a:solidFill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B1BEF8F8-5990-9224-11E4-38A47166AD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7139" y="8144812"/>
            <a:ext cx="4462659" cy="28044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B0E3AB84-E39D-E01B-4B8F-BF809E89F1F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06998" y="172880"/>
            <a:ext cx="1487553" cy="499915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D4CC1055-C322-F246-EF45-91EFA1E1E75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75193" y="222216"/>
            <a:ext cx="780356" cy="518205"/>
          </a:xfrm>
          <a:prstGeom prst="rect">
            <a:avLst/>
          </a:prstGeom>
        </p:spPr>
      </p:pic>
      <p:pic>
        <p:nvPicPr>
          <p:cNvPr id="3" name="Grafika 2">
            <a:extLst>
              <a:ext uri="{FF2B5EF4-FFF2-40B4-BE49-F238E27FC236}">
                <a16:creationId xmlns:a16="http://schemas.microsoft.com/office/drawing/2014/main" id="{8DB4FF5F-54A6-D5C3-E4BE-4DFF38E87BC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22322" y="8823033"/>
            <a:ext cx="897664" cy="7214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71586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343</TotalTime>
  <Words>209</Words>
  <Application>Microsoft Office PowerPoint</Application>
  <PresentationFormat>A4 (210x297 mm)</PresentationFormat>
  <Paragraphs>58</Paragraphs>
  <Slides>1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5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</vt:i4>
      </vt:variant>
    </vt:vector>
  </HeadingPairs>
  <TitlesOfParts>
    <vt:vector size="7" baseType="lpstr">
      <vt:lpstr>Aptos Narrow</vt:lpstr>
      <vt:lpstr>Arial</vt:lpstr>
      <vt:lpstr>Calibri</vt:lpstr>
      <vt:lpstr>Calibri Light</vt:lpstr>
      <vt:lpstr>Square721 BT</vt:lpstr>
      <vt:lpstr>Office Theme</vt:lpstr>
      <vt:lpstr>PowerPoint prezentacija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morpheous28c@hotmail.com</dc:creator>
  <cp:lastModifiedBy>Mario Marković</cp:lastModifiedBy>
  <cp:revision>38</cp:revision>
  <cp:lastPrinted>2024-02-28T12:14:25Z</cp:lastPrinted>
  <dcterms:created xsi:type="dcterms:W3CDTF">2019-01-10T10:31:30Z</dcterms:created>
  <dcterms:modified xsi:type="dcterms:W3CDTF">2024-04-24T13:44:53Z</dcterms:modified>
</cp:coreProperties>
</file>